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Playfair Display SemiBol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SemiBold-italic.fntdata"/><Relationship Id="rId30" Type="http://schemas.openxmlformats.org/officeDocument/2006/relationships/font" Target="fonts/PlayfairDisplay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layfairDisplay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8e1961384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8e19613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8e1961384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8e196138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8e1961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8e1961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When life gives you oranges….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Aaron 14/10/2023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29459" r="29459" t="0"/>
          <a:stretch/>
        </p:blipFill>
        <p:spPr>
          <a:xfrm>
            <a:off x="76200" y="70650"/>
            <a:ext cx="1822197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37883" r="37885" t="0"/>
          <a:stretch/>
        </p:blipFill>
        <p:spPr>
          <a:xfrm>
            <a:off x="1939424" y="70650"/>
            <a:ext cx="1822202" cy="50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25608" r="25603" t="0"/>
          <a:stretch/>
        </p:blipFill>
        <p:spPr>
          <a:xfrm>
            <a:off x="3802650" y="70650"/>
            <a:ext cx="1822200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10374" r="10374" t="0"/>
          <a:stretch/>
        </p:blipFill>
        <p:spPr>
          <a:xfrm>
            <a:off x="76200" y="76200"/>
            <a:ext cx="5969697" cy="50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4294967295" type="body"/>
          </p:nvPr>
        </p:nvSpPr>
        <p:spPr>
          <a:xfrm>
            <a:off x="229675" y="2491675"/>
            <a:ext cx="3192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374151"/>
                </a:solidFill>
                <a:highlight>
                  <a:srgbClr val="F7F7F8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At the time, the fresh juice industry was a billion-pound behemoth, and the decision to tax it went unchallenged. Even though front bench politicians argued that the new tax would cost up to 1,850 jobs, the decision stood.</a:t>
            </a:r>
            <a:endParaRPr sz="2200">
              <a:solidFill>
                <a:schemeClr val="accen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b="0" l="10741" r="10741" t="0"/>
          <a:stretch/>
        </p:blipFill>
        <p:spPr>
          <a:xfrm>
            <a:off x="6096600" y="76200"/>
            <a:ext cx="2959498" cy="22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5">
            <a:alphaModFix/>
          </a:blip>
          <a:srcRect b="21049" l="0" r="0" t="21043"/>
          <a:stretch/>
        </p:blipFill>
        <p:spPr>
          <a:xfrm>
            <a:off x="6096599" y="2424150"/>
            <a:ext cx="2959497" cy="24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6559" r="6559" t="0"/>
          <a:stretch/>
        </p:blipFill>
        <p:spPr>
          <a:xfrm>
            <a:off x="76200" y="76200"/>
            <a:ext cx="5655199" cy="473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4294967295" type="body"/>
          </p:nvPr>
        </p:nvSpPr>
        <p:spPr>
          <a:xfrm>
            <a:off x="229675" y="3703625"/>
            <a:ext cx="5436900" cy="1251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374151"/>
                </a:solidFill>
                <a:highlight>
                  <a:srgbClr val="F7F7F8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At the time, the fresh juice industry was a billion-pound behemoth, and the decision to tax it went unchallenged. Even though front bench politicians argued that the new tax would cost up to 1,850 jobs, the decision stood.</a:t>
            </a:r>
            <a:endParaRPr sz="2200">
              <a:solidFill>
                <a:schemeClr val="accen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4">
            <a:alphaModFix/>
          </a:blip>
          <a:srcRect b="12457" l="0" r="0" t="12450"/>
          <a:stretch/>
        </p:blipFill>
        <p:spPr>
          <a:xfrm>
            <a:off x="5666575" y="1128574"/>
            <a:ext cx="3429200" cy="25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229675" y="323250"/>
            <a:ext cx="5620346" cy="1210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VAT at 20%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4294967295" type="title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VAT or No VAT?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9197" r="9189" t="0"/>
          <a:stretch/>
        </p:blipFill>
        <p:spPr>
          <a:xfrm>
            <a:off x="91200" y="1284775"/>
            <a:ext cx="3630625" cy="29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4">
            <a:alphaModFix/>
          </a:blip>
          <a:srcRect b="0" l="3985" r="3976" t="0"/>
          <a:stretch/>
        </p:blipFill>
        <p:spPr>
          <a:xfrm>
            <a:off x="4118701" y="1365900"/>
            <a:ext cx="4581975" cy="373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168275" y="374650"/>
            <a:ext cx="763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By a show of hands</a:t>
            </a:r>
            <a:endParaRPr b="1" sz="30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642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3729775" y="2846375"/>
            <a:ext cx="51435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74151"/>
                </a:solidFill>
                <a:highlight>
                  <a:srgbClr val="F7F7F8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The clock is ticking, and the implications are clear. If we fail to take a stand and challenge these arbitrary regulations, the very industry we hold dear might cease to exist by 2030. </a:t>
            </a:r>
            <a:endParaRPr sz="2000">
              <a:solidFill>
                <a:srgbClr val="374151"/>
              </a:solidFill>
              <a:highlight>
                <a:srgbClr val="F7F7F8"/>
              </a:highlight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74151"/>
                </a:solidFill>
                <a:highlight>
                  <a:srgbClr val="F7F7F8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The time to act is now.</a:t>
            </a:r>
            <a:endParaRPr sz="2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Our story begin in the centre of London.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Savoy Hotel in the West End.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12709" r="12702" t="0"/>
          <a:stretch/>
        </p:blipFill>
        <p:spPr>
          <a:xfrm>
            <a:off x="76200" y="70650"/>
            <a:ext cx="4442401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0" l="16789" r="16796" t="0"/>
          <a:stretch/>
        </p:blipFill>
        <p:spPr>
          <a:xfrm>
            <a:off x="4594800" y="70650"/>
            <a:ext cx="4278474" cy="48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epic battle between a David &amp; a Goliath.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950" y="1048973"/>
            <a:ext cx="2203176" cy="30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6551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74151"/>
                </a:solidFill>
                <a:highlight>
                  <a:srgbClr val="F7F7F8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heart of the matter was a simple question: </a:t>
            </a:r>
            <a:endParaRPr b="1" sz="5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265500" y="2954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74151"/>
                </a:solidFill>
                <a:highlight>
                  <a:srgbClr val="F7F7F8"/>
                </a:highlight>
              </a:rPr>
              <a:t>Should freshly squeezed orange juice be classified as "manufactured"? </a:t>
            </a:r>
            <a:endParaRPr b="1" sz="53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5547" r="5547" t="0"/>
          <a:stretch/>
        </p:blipFill>
        <p:spPr>
          <a:xfrm>
            <a:off x="4571100" y="0"/>
            <a:ext cx="4572899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3780" l="0" r="0" t="3780"/>
          <a:stretch/>
        </p:blipFill>
        <p:spPr>
          <a:xfrm>
            <a:off x="-200" y="0"/>
            <a:ext cx="91444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4294967295" type="body"/>
          </p:nvPr>
        </p:nvSpPr>
        <p:spPr>
          <a:xfrm>
            <a:off x="381000" y="4020775"/>
            <a:ext cx="7515000" cy="7419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74151"/>
                </a:solidFill>
                <a:highlight>
                  <a:srgbClr val="F7F7F8"/>
                </a:highlight>
              </a:rPr>
              <a:t>And, therefore, should it be exempt from purchase tax?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278" l="0" r="0" t="278"/>
          <a:stretch/>
        </p:blipFill>
        <p:spPr>
          <a:xfrm>
            <a:off x="76200" y="76200"/>
            <a:ext cx="2959493" cy="247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8242" l="0" r="0" t="8242"/>
          <a:stretch/>
        </p:blipFill>
        <p:spPr>
          <a:xfrm>
            <a:off x="76200" y="2571750"/>
            <a:ext cx="2959503" cy="247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b="20635" l="0" r="0" t="20641"/>
          <a:stretch/>
        </p:blipFill>
        <p:spPr>
          <a:xfrm>
            <a:off x="3092250" y="76200"/>
            <a:ext cx="5969703" cy="498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4294967295" type="title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David Won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9043" r="9043" t="0"/>
          <a:stretch/>
        </p:blipFill>
        <p:spPr>
          <a:xfrm>
            <a:off x="83275" y="1365900"/>
            <a:ext cx="2959500" cy="241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10777" l="0" r="0" t="10785"/>
          <a:stretch/>
        </p:blipFill>
        <p:spPr>
          <a:xfrm>
            <a:off x="3098025" y="1365900"/>
            <a:ext cx="2959473" cy="241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b="9249" l="0" r="0" t="9257"/>
          <a:stretch/>
        </p:blipFill>
        <p:spPr>
          <a:xfrm>
            <a:off x="6112750" y="706625"/>
            <a:ext cx="2959500" cy="359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5861" r="5861" t="0"/>
          <a:stretch/>
        </p:blipFill>
        <p:spPr>
          <a:xfrm>
            <a:off x="73152" y="141300"/>
            <a:ext cx="5907023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0" l="28477" r="28477" t="0"/>
          <a:stretch/>
        </p:blipFill>
        <p:spPr>
          <a:xfrm>
            <a:off x="6102449" y="70650"/>
            <a:ext cx="2959498" cy="500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7769" l="0" r="0" t="7778"/>
          <a:stretch/>
        </p:blipFill>
        <p:spPr>
          <a:xfrm>
            <a:off x="76196" y="76200"/>
            <a:ext cx="4442400" cy="500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4">
            <a:alphaModFix/>
          </a:blip>
          <a:srcRect b="0" l="20598" r="20598" t="0"/>
          <a:stretch/>
        </p:blipFill>
        <p:spPr>
          <a:xfrm>
            <a:off x="4613700" y="70650"/>
            <a:ext cx="4442401" cy="500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